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3" r:id="rId2"/>
    <p:sldId id="274" r:id="rId3"/>
    <p:sldId id="280" r:id="rId4"/>
    <p:sldId id="284" r:id="rId5"/>
    <p:sldId id="286" r:id="rId6"/>
    <p:sldId id="273" r:id="rId7"/>
    <p:sldId id="275" r:id="rId8"/>
    <p:sldId id="276" r:id="rId9"/>
    <p:sldId id="277" r:id="rId10"/>
    <p:sldId id="257" r:id="rId11"/>
    <p:sldId id="282" r:id="rId12"/>
    <p:sldId id="283" r:id="rId13"/>
    <p:sldId id="281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E0667-24F1-4A07-ACF5-8240BF390BFE}" type="datetimeFigureOut">
              <a:rPr lang="da-DK" smtClean="0"/>
              <a:t>18-03-2019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20856-99BF-4AF0-925B-1DB2ED31CE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263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5D168-FEFF-4AA1-9CA2-1343D75C3E5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4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5D168-FEFF-4AA1-9CA2-1343D75C3E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4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246-A46C-4847-9122-46CB051EFF0B}" type="datetime2">
              <a:rPr lang="da-DK" smtClean="0"/>
              <a:t>18. marts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 HEnt 7 -  Paradokser i spil - Forretningsplanen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715-71BA-444D-8B76-3AFCF3E1D8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65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F842-9AB2-4ADC-A27D-E49D32350F2A}" type="datetime2">
              <a:rPr lang="da-DK" smtClean="0"/>
              <a:t>18. marts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 HEnt 7 -  Paradokser i spil - Forretningsplanen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715-71BA-444D-8B76-3AFCF3E1D8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71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2559-868F-4FA4-8E83-491A6128AAFA}" type="datetime2">
              <a:rPr lang="da-DK" smtClean="0"/>
              <a:t>18. marts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 HEnt 7 -  Paradokser i spil - Forretningsplanen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715-71BA-444D-8B76-3AFCF3E1D8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116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7C7A-F89A-41E0-BB07-A9519A8304A6}" type="datetime2">
              <a:rPr lang="da-DK" smtClean="0"/>
              <a:t>18. marts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 HEnt 7 -  Paradokser i spil - Forretningsplanen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715-71BA-444D-8B76-3AFCF3E1D8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50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DEDA-41D7-4D9D-B9F1-4814C9D4FA68}" type="datetime2">
              <a:rPr lang="da-DK" smtClean="0"/>
              <a:t>18. marts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 HEnt 7 -  Paradokser i spil - Forretningsplanen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715-71BA-444D-8B76-3AFCF3E1D8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49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B8A1-B154-4275-96CF-075455AC2502}" type="datetime2">
              <a:rPr lang="da-DK" smtClean="0"/>
              <a:t>18. marts 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 HEnt 7 -  Paradokser i spil - Forretningsplanen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715-71BA-444D-8B76-3AFCF3E1D8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06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FB9C-C461-4D20-9093-48CF49BC05F2}" type="datetime2">
              <a:rPr lang="da-DK" smtClean="0"/>
              <a:t>18. marts 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 HEnt 7 -  Paradokser i spil - Forretningsplanen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715-71BA-444D-8B76-3AFCF3E1D8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77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8A3B-EFED-4933-8C1C-ECC1EC1D629E}" type="datetime2">
              <a:rPr lang="da-DK" smtClean="0"/>
              <a:t>18. marts 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 HEnt 7 -  Paradokser i spil - Forretningsplanen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715-71BA-444D-8B76-3AFCF3E1D8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233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1A47-7077-495B-9B9D-774DB16C9913}" type="datetime2">
              <a:rPr lang="da-DK" smtClean="0"/>
              <a:t>18. marts 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 HEnt 7 -  Paradokser i spil - Forretningsplanen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715-71BA-444D-8B76-3AFCF3E1D8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437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26E0-9C00-4173-A04E-C38768B7AE33}" type="datetime2">
              <a:rPr lang="da-DK" smtClean="0"/>
              <a:t>18. marts 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 HEnt 7 -  Paradokser i spil - Forretningsplanen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715-71BA-444D-8B76-3AFCF3E1D8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16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5869-6FEA-4429-9F19-0841B2BED53E}" type="datetime2">
              <a:rPr lang="da-DK" smtClean="0"/>
              <a:t>18. marts 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 HEnt 7 -  Paradokser i spil - Forretningsplanen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715-71BA-444D-8B76-3AFCF3E1D8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23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76357-C772-478E-B3C3-420B049E321D}" type="datetime2">
              <a:rPr lang="da-DK" smtClean="0"/>
              <a:t>18. marts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17 HEnt 7 -  Paradokser i spil - Forretningsplanen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F4715-71BA-444D-8B76-3AFCF3E1D8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75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artvaekst.virk.d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tartvaekst.virk.dk/ivaerksaettertest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orretningsplan-basis.virk.dk/intr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vaekst.virk.dk/ivaerksaettertesten" TargetMode="External"/><Relationship Id="rId2" Type="http://schemas.openxmlformats.org/officeDocument/2006/relationships/hyperlink" Target="https://startvaekst.virk.d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retningsplan-basis.virk.dk/intr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81775"/>
            <a:ext cx="7772400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Humanistisk Entrepreneurship 7 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Forretningsmodeller</a:t>
            </a:r>
            <a:br>
              <a:rPr lang="da-DK" dirty="0" smtClean="0"/>
            </a:br>
            <a:r>
              <a:rPr lang="da-DK" dirty="0" smtClean="0"/>
              <a:t>Paradokser </a:t>
            </a:r>
            <a:r>
              <a:rPr lang="da-DK" dirty="0"/>
              <a:t>i </a:t>
            </a:r>
            <a:r>
              <a:rPr lang="da-DK" dirty="0" smtClean="0"/>
              <a:t>spil</a:t>
            </a:r>
            <a:br>
              <a:rPr lang="da-DK" dirty="0" smtClean="0"/>
            </a:br>
            <a:r>
              <a:rPr lang="da-DK" dirty="0" smtClean="0"/>
              <a:t> Forretningsplanen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endParaRPr lang="en-US" dirty="0" smtClean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412704"/>
            <a:ext cx="6400800" cy="13925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 smtClean="0"/>
              <a:t>forår 2019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 smtClean="0"/>
              <a:t>Pillon - KU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2522081" y="5795972"/>
            <a:ext cx="629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dirty="0" smtClean="0"/>
              <a:t>Plans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nothing</a:t>
            </a:r>
            <a:r>
              <a:rPr lang="da-DK" dirty="0" smtClean="0"/>
              <a:t> – </a:t>
            </a:r>
            <a:r>
              <a:rPr lang="da-DK" dirty="0" err="1" smtClean="0"/>
              <a:t>planning</a:t>
            </a:r>
            <a:r>
              <a:rPr lang="da-DK" dirty="0" smtClean="0"/>
              <a:t> is </a:t>
            </a:r>
            <a:r>
              <a:rPr lang="da-DK" dirty="0" err="1" smtClean="0"/>
              <a:t>everything</a:t>
            </a:r>
            <a:r>
              <a:rPr lang="da-DK" dirty="0" smtClean="0"/>
              <a:t> (Dwight D. Eisenhower)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155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76A1-5521-48AA-9247-477F2DC62002}" type="datetime2">
              <a:rPr lang="da-DK" smtClean="0"/>
              <a:t>18.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17 HEnt 7 -  Paradokser i spil - Forretningsplanen</a:t>
            </a:r>
            <a:endParaRPr lang="en-US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-1150690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8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19C9-F7CA-4A43-8557-76E6E9D6531B}" type="datetime2">
              <a:rPr lang="da-DK" smtClean="0"/>
              <a:t>18.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17 HEnt 7 -  Paradokser i spil - Forretningsplanen</a:t>
            </a:r>
            <a:endParaRPr lang="en-US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104" y="-1078682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4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7E7F-F1E0-4CD7-A801-81D04DB4AF6B}" type="datetime2">
              <a:rPr lang="da-DK" smtClean="0"/>
              <a:t>18.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17 HEnt 7 -  Paradokser i spil - Forretningsplanen</a:t>
            </a:r>
            <a:endParaRPr lang="en-US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0888" y="-1006674"/>
            <a:ext cx="16002000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0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895475" y="1293737"/>
            <a:ext cx="6852989" cy="4223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 smtClean="0"/>
              <a:t>Forretningsplanen</a:t>
            </a:r>
            <a:endParaRPr lang="da-DK" sz="2400" b="1" dirty="0"/>
          </a:p>
          <a:p>
            <a:pPr marL="0" indent="0">
              <a:buNone/>
            </a:pPr>
            <a:r>
              <a:rPr lang="da-DK" sz="2400" dirty="0" smtClean="0"/>
              <a:t>To øvelser fra </a:t>
            </a:r>
            <a:r>
              <a:rPr lang="da-DK" sz="2400" u="sng" dirty="0">
                <a:hlinkClick r:id="rId2"/>
              </a:rPr>
              <a:t>https://startvaekst.virk.dk</a:t>
            </a:r>
            <a:r>
              <a:rPr lang="da-DK" sz="2400" u="sng" dirty="0" smtClean="0">
                <a:hlinkClick r:id="rId2"/>
              </a:rPr>
              <a:t>/</a:t>
            </a:r>
            <a:r>
              <a:rPr lang="da-DK" sz="2400" u="sng" dirty="0" smtClean="0"/>
              <a:t> 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en-US" sz="2400" dirty="0"/>
              <a:t>1.</a:t>
            </a:r>
            <a:endParaRPr lang="da-DK" sz="2400" i="1" dirty="0"/>
          </a:p>
          <a:p>
            <a:pPr marL="0" indent="0">
              <a:buNone/>
            </a:pPr>
            <a:r>
              <a:rPr lang="da-DK" sz="2400" i="1" dirty="0" smtClean="0"/>
              <a:t>Iværksættertesten</a:t>
            </a:r>
            <a:endParaRPr lang="da-DK" sz="2400" i="1" dirty="0"/>
          </a:p>
          <a:p>
            <a:pPr marL="0" indent="0">
              <a:buNone/>
            </a:pPr>
            <a:r>
              <a:rPr lang="en-US" sz="2400" i="1" dirty="0">
                <a:hlinkClick r:id="rId3"/>
              </a:rPr>
              <a:t>https://</a:t>
            </a:r>
            <a:r>
              <a:rPr lang="en-US" sz="2400" i="1" dirty="0" smtClean="0">
                <a:hlinkClick r:id="rId3"/>
              </a:rPr>
              <a:t>startvaekst.virk.dk/ivaerksaettertesten</a:t>
            </a:r>
            <a:r>
              <a:rPr lang="en-US" sz="2400" i="1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 </a:t>
            </a:r>
            <a:endParaRPr lang="da-DK" sz="2400" dirty="0"/>
          </a:p>
          <a:p>
            <a:pPr marL="0" indent="0">
              <a:buNone/>
            </a:pPr>
            <a:r>
              <a:rPr lang="da-DK" sz="2400" dirty="0" smtClean="0"/>
              <a:t>2.</a:t>
            </a:r>
            <a:endParaRPr lang="da-DK" sz="2400" dirty="0"/>
          </a:p>
          <a:p>
            <a:pPr marL="0" indent="0">
              <a:buNone/>
            </a:pPr>
            <a:r>
              <a:rPr lang="da-DK" sz="2400" i="1" dirty="0"/>
              <a:t>Lav en basis forretningsplan </a:t>
            </a:r>
            <a:r>
              <a:rPr lang="da-DK" sz="2400" i="1" u="sng" dirty="0">
                <a:hlinkClick r:id="rId4"/>
              </a:rPr>
              <a:t>https://</a:t>
            </a:r>
            <a:r>
              <a:rPr lang="da-DK" sz="2400" i="1" u="sng" dirty="0" smtClean="0">
                <a:hlinkClick r:id="rId4"/>
              </a:rPr>
              <a:t>forretningsplan-basis.virk.dk/intro</a:t>
            </a:r>
            <a:r>
              <a:rPr lang="da-DK" sz="2400" i="1" u="sng" dirty="0" smtClean="0"/>
              <a:t> </a:t>
            </a:r>
            <a:endParaRPr lang="da-DK" sz="2400" i="1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9025-4E7C-4E52-9A78-31FD861B09A6}" type="datetime2">
              <a:rPr lang="da-DK" smtClean="0"/>
              <a:t>18.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17 HEnt 7 -  Paradokser i spil - Forretningsplanen</a:t>
            </a:r>
            <a:endParaRPr lang="en-US" dirty="0"/>
          </a:p>
        </p:txBody>
      </p:sp>
      <p:sp>
        <p:nvSpPr>
          <p:cNvPr id="10" name="Rektangel 9"/>
          <p:cNvSpPr/>
          <p:nvPr/>
        </p:nvSpPr>
        <p:spPr>
          <a:xfrm>
            <a:off x="0" y="2036298"/>
            <a:ext cx="20036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dirty="0" smtClean="0"/>
          </a:p>
          <a:p>
            <a:r>
              <a:rPr lang="da-DK" sz="1600" dirty="0" smtClean="0"/>
              <a:t>Opsamling</a:t>
            </a:r>
            <a:endParaRPr lang="da-DK" sz="1600" dirty="0" smtClean="0"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a-DK" sz="1600" dirty="0" smtClean="0">
                <a:cs typeface="Times New Roman"/>
              </a:rPr>
              <a:t>Entreprenørskabets Paradokser</a:t>
            </a:r>
            <a:r>
              <a:rPr lang="da-DK" sz="1600" dirty="0" smtClean="0"/>
              <a:t> Forretningsplanen</a:t>
            </a:r>
          </a:p>
          <a:p>
            <a:pPr>
              <a:lnSpc>
                <a:spcPct val="115000"/>
              </a:lnSpc>
            </a:pPr>
            <a:r>
              <a:rPr lang="da-DK" sz="1600" dirty="0" err="1" smtClean="0"/>
              <a:t>Porter’s</a:t>
            </a:r>
            <a:r>
              <a:rPr lang="da-DK" sz="1600" dirty="0" smtClean="0"/>
              <a:t> 5</a:t>
            </a:r>
          </a:p>
          <a:p>
            <a:pPr>
              <a:lnSpc>
                <a:spcPct val="115000"/>
              </a:lnSpc>
            </a:pPr>
            <a:r>
              <a:rPr lang="da-DK" sz="1600" dirty="0" smtClean="0">
                <a:solidFill>
                  <a:srgbClr val="FF0000"/>
                </a:solidFill>
              </a:rPr>
              <a:t>Virk.dk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rgbClr val="FF0000"/>
                </a:solidFill>
              </a:rPr>
              <a:t>Iværksættertesten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rgbClr val="FF0000"/>
                </a:solidFill>
              </a:rPr>
              <a:t>Basis forretningsplan</a:t>
            </a:r>
            <a:endParaRPr lang="da-DK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9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4B04-92A3-49A6-B903-45197E0B1D6D}" type="datetime2">
              <a:rPr lang="da-DK" smtClean="0"/>
              <a:t>18. marts 2019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17 HEnt 7 -  Paradokser i spil - Forretningsplanen</a:t>
            </a:r>
            <a:endParaRPr lang="en-US" dirty="0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1476260" y="332656"/>
            <a:ext cx="7568588" cy="604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Arial"/>
              <a:buNone/>
            </a:pPr>
            <a:endParaRPr lang="da-DK" sz="2800" dirty="0" smtClean="0"/>
          </a:p>
          <a:p>
            <a:pPr>
              <a:buFont typeface="Arial"/>
              <a:buNone/>
            </a:pPr>
            <a:endParaRPr lang="en-US" sz="2400" dirty="0"/>
          </a:p>
        </p:txBody>
      </p:sp>
      <p:sp>
        <p:nvSpPr>
          <p:cNvPr id="8" name="Rektangel 7"/>
          <p:cNvSpPr/>
          <p:nvPr/>
        </p:nvSpPr>
        <p:spPr>
          <a:xfrm>
            <a:off x="0" y="2036298"/>
            <a:ext cx="20036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smtClean="0"/>
          </a:p>
          <a:p>
            <a:r>
              <a:rPr lang="da-DK" sz="1600" smtClean="0"/>
              <a:t>Opsamling</a:t>
            </a:r>
            <a:endParaRPr lang="da-DK" sz="1600" smtClean="0"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a-DK" sz="1600" smtClean="0">
                <a:cs typeface="Times New Roman"/>
              </a:rPr>
              <a:t>Entreprenørskabets Paradokser</a:t>
            </a:r>
            <a:r>
              <a:rPr lang="da-DK" sz="1600" smtClean="0"/>
              <a:t> Forretningsplanen</a:t>
            </a:r>
          </a:p>
          <a:p>
            <a:pPr>
              <a:lnSpc>
                <a:spcPct val="115000"/>
              </a:lnSpc>
            </a:pPr>
            <a:r>
              <a:rPr lang="da-DK" sz="1600" smtClean="0"/>
              <a:t>Porter’s 5</a:t>
            </a:r>
          </a:p>
          <a:p>
            <a:pPr>
              <a:lnSpc>
                <a:spcPct val="115000"/>
              </a:lnSpc>
            </a:pPr>
            <a:r>
              <a:rPr lang="da-DK" sz="1600" smtClean="0"/>
              <a:t>Virk.dk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smtClean="0"/>
              <a:t>Iværksættertesten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smtClean="0"/>
              <a:t>Basis forretningsplan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2719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46590" y="376399"/>
            <a:ext cx="6840760" cy="58796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b="1" dirty="0" smtClean="0"/>
              <a:t>Blue Ocean</a:t>
            </a:r>
          </a:p>
          <a:p>
            <a:pPr marL="457200" indent="-457200">
              <a:buFont typeface="+mj-lt"/>
              <a:buAutoNum type="arabicPeriod"/>
            </a:pPr>
            <a:endParaRPr lang="da-DK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da-DK" sz="2400" i="1" dirty="0" smtClean="0"/>
              <a:t>Lav </a:t>
            </a:r>
            <a:r>
              <a:rPr lang="da-DK" sz="2400" i="1" dirty="0"/>
              <a:t>af forretningsmodel-lærredet af idéen (brug evt. relevante punkter fra siderne 223-229)</a:t>
            </a:r>
          </a:p>
          <a:p>
            <a:pPr marL="457200" indent="-457200">
              <a:buFont typeface="+mj-lt"/>
              <a:buAutoNum type="arabicPeriod"/>
            </a:pPr>
            <a:endParaRPr lang="da-DK" sz="2400" i="1" dirty="0"/>
          </a:p>
          <a:p>
            <a:pPr marL="457200" indent="-457200">
              <a:buFont typeface="+mj-lt"/>
              <a:buAutoNum type="arabicPeriod"/>
            </a:pPr>
            <a:r>
              <a:rPr lang="da-DK" sz="2400" i="1" dirty="0"/>
              <a:t>Udarbejd en SWOT analyse af din forretningsidé/virksomhed. </a:t>
            </a:r>
          </a:p>
          <a:p>
            <a:pPr marL="457200" indent="-457200">
              <a:buFont typeface="+mj-lt"/>
              <a:buAutoNum type="arabicPeriod"/>
            </a:pPr>
            <a:endParaRPr lang="da-DK" sz="2400" dirty="0"/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Med udgangspunkt i oversigten på side 233, brug Kim og </a:t>
            </a:r>
            <a:r>
              <a:rPr lang="da-DK" sz="2400" dirty="0" err="1"/>
              <a:t>Mauborgnes</a:t>
            </a:r>
            <a:r>
              <a:rPr lang="da-DK" sz="2400" dirty="0"/>
              <a:t> </a:t>
            </a:r>
            <a:r>
              <a:rPr lang="da-DK" sz="2400" dirty="0" err="1"/>
              <a:t>Four</a:t>
            </a:r>
            <a:r>
              <a:rPr lang="da-DK" sz="2400" dirty="0"/>
              <a:t> Action Framework til at generere innovation i jeres virksomhed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3900-3E9B-48C9-954C-09E054C31BF0}" type="datetime2">
              <a:rPr lang="da-DK" smtClean="0"/>
              <a:t>18.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HEnt 7 -  Paradokser i spil - Forretningsplanen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0" y="2036298"/>
            <a:ext cx="20036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dirty="0" smtClean="0"/>
          </a:p>
          <a:p>
            <a:r>
              <a:rPr lang="da-DK" sz="1600" dirty="0" smtClean="0">
                <a:solidFill>
                  <a:srgbClr val="FF0000"/>
                </a:solidFill>
              </a:rPr>
              <a:t>Opsamling</a:t>
            </a:r>
            <a:endParaRPr lang="da-DK" sz="1600" dirty="0" smtClean="0">
              <a:solidFill>
                <a:srgbClr val="FF0000"/>
              </a:solidFill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a-DK" sz="1600" dirty="0" smtClean="0">
                <a:cs typeface="Times New Roman"/>
              </a:rPr>
              <a:t>Entreprenørskabets Paradokser</a:t>
            </a:r>
            <a:r>
              <a:rPr lang="da-DK" sz="1600" dirty="0" smtClean="0"/>
              <a:t> Forretningsplanen</a:t>
            </a:r>
          </a:p>
          <a:p>
            <a:pPr>
              <a:lnSpc>
                <a:spcPct val="115000"/>
              </a:lnSpc>
            </a:pPr>
            <a:r>
              <a:rPr lang="da-DK" sz="1600" dirty="0" err="1" smtClean="0"/>
              <a:t>Porter’s</a:t>
            </a:r>
            <a:r>
              <a:rPr lang="da-DK" sz="1600" dirty="0" smtClean="0"/>
              <a:t> 5</a:t>
            </a:r>
          </a:p>
          <a:p>
            <a:pPr>
              <a:lnSpc>
                <a:spcPct val="115000"/>
              </a:lnSpc>
            </a:pPr>
            <a:r>
              <a:rPr lang="da-DK" sz="1600" dirty="0" smtClean="0"/>
              <a:t>Virk.dk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dirty="0" smtClean="0"/>
              <a:t>Iværksættertesten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dirty="0" smtClean="0"/>
              <a:t>Basis forretningsplan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7950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B3CA-F827-46DB-AFB5-EF6243D26A58}" type="datetime2">
              <a:rPr lang="da-DK" smtClean="0"/>
              <a:t>18. marts 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 HEnt 7 -  Paradokser i spil - Forretningsplanen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715-71BA-444D-8B76-3AFCF3E1D880}" type="slidenum">
              <a:rPr lang="da-DK" smtClean="0"/>
              <a:t>4</a:t>
            </a:fld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2195736" y="764704"/>
            <a:ext cx="6624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2400" dirty="0">
                <a:solidFill>
                  <a:srgbClr val="FF0000"/>
                </a:solidFill>
                <a:latin typeface="Calibri" panose="020F0502020204030204" pitchFamily="34" charset="0"/>
              </a:rPr>
              <a:t>Hvem er </a:t>
            </a:r>
            <a:r>
              <a:rPr lang="da-DK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entrepreneur</a:t>
            </a:r>
            <a:r>
              <a:rPr lang="da-DK" sz="2400" dirty="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  <a:endParaRPr lang="da-DK" sz="24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Born; specielle individer</a:t>
            </a:r>
            <a:endParaRPr lang="da-DK" sz="24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Made; Alle er potentielle entreprenører</a:t>
            </a:r>
            <a:endParaRPr lang="da-DK" sz="24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FF0000"/>
                </a:solidFill>
                <a:latin typeface="Calibri" panose="020F0502020204030204" pitchFamily="34" charset="0"/>
              </a:rPr>
              <a:t>Tilblivelse af muligheder</a:t>
            </a:r>
            <a:endParaRPr lang="da-DK" sz="24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Opdaget; givet i omgivelserne</a:t>
            </a:r>
            <a:endParaRPr lang="da-DK" sz="24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Skabt; forudsætter proaktivitet</a:t>
            </a:r>
            <a:endParaRPr lang="da-DK" sz="24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FF0000"/>
                </a:solidFill>
                <a:latin typeface="Calibri" panose="020F0502020204030204" pitchFamily="34" charset="0"/>
              </a:rPr>
              <a:t>Evaluering af muligheder</a:t>
            </a:r>
            <a:endParaRPr lang="da-DK" sz="24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Instrumentelt; fokus på nyttighed </a:t>
            </a:r>
            <a:endParaRPr lang="da-DK" sz="24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Legitimt; legitimitetsskabelse overfor omverdenen</a:t>
            </a:r>
            <a:endParaRPr lang="da-DK" sz="24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FF0000"/>
                </a:solidFill>
                <a:latin typeface="Calibri" panose="020F0502020204030204" pitchFamily="34" charset="0"/>
              </a:rPr>
              <a:t>Organisering af muligheder</a:t>
            </a:r>
            <a:endParaRPr lang="da-DK" sz="24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Planlægning; Målet er givet</a:t>
            </a:r>
            <a:endParaRPr lang="da-DK" sz="24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Improvisering; Midlerne er </a:t>
            </a:r>
            <a:r>
              <a:rPr lang="da-DK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givet</a:t>
            </a:r>
            <a:endParaRPr lang="da-DK" sz="2400" dirty="0">
              <a:latin typeface="Arial" panose="020B060402020202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0" y="2036298"/>
            <a:ext cx="200360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dirty="0" smtClean="0"/>
          </a:p>
          <a:p>
            <a:r>
              <a:rPr lang="da-DK" sz="1600" dirty="0"/>
              <a:t>O</a:t>
            </a:r>
            <a:r>
              <a:rPr lang="da-DK" sz="1600" dirty="0" smtClean="0"/>
              <a:t>psamling</a:t>
            </a:r>
            <a:endParaRPr lang="da-DK" sz="1600" dirty="0" smtClean="0"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a-DK" sz="1600" dirty="0">
                <a:solidFill>
                  <a:srgbClr val="FF0000"/>
                </a:solidFill>
                <a:cs typeface="Times New Roman"/>
              </a:rPr>
              <a:t>Entreprenørskabets Paradokser</a:t>
            </a:r>
            <a:r>
              <a:rPr lang="da-DK" sz="1600" dirty="0" smtClean="0">
                <a:solidFill>
                  <a:srgbClr val="FF0000"/>
                </a:solidFill>
              </a:rPr>
              <a:t> </a:t>
            </a:r>
            <a:r>
              <a:rPr lang="da-DK" sz="1600" dirty="0" smtClean="0"/>
              <a:t>Forretningsplanen</a:t>
            </a:r>
          </a:p>
          <a:p>
            <a:pPr>
              <a:lnSpc>
                <a:spcPct val="115000"/>
              </a:lnSpc>
            </a:pPr>
            <a:r>
              <a:rPr lang="da-DK" sz="1600" dirty="0" smtClean="0"/>
              <a:t>Gruppeopgave</a:t>
            </a:r>
            <a:endParaRPr lang="da-DK" sz="1600" dirty="0"/>
          </a:p>
        </p:txBody>
      </p:sp>
      <p:sp>
        <p:nvSpPr>
          <p:cNvPr id="7" name="Rektangel 6"/>
          <p:cNvSpPr/>
          <p:nvPr/>
        </p:nvSpPr>
        <p:spPr>
          <a:xfrm>
            <a:off x="0" y="2036298"/>
            <a:ext cx="20036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dirty="0" smtClean="0"/>
          </a:p>
          <a:p>
            <a:r>
              <a:rPr lang="da-DK" sz="1600" dirty="0" smtClean="0"/>
              <a:t>Opsamling</a:t>
            </a:r>
            <a:endParaRPr lang="da-DK" sz="1600" dirty="0" smtClean="0"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a-DK" sz="1600" dirty="0" smtClean="0">
                <a:solidFill>
                  <a:srgbClr val="FF0000"/>
                </a:solidFill>
                <a:cs typeface="Times New Roman"/>
              </a:rPr>
              <a:t>Entreprenørskabets Paradokser</a:t>
            </a:r>
            <a:r>
              <a:rPr lang="da-DK" sz="1600" dirty="0" smtClean="0">
                <a:solidFill>
                  <a:srgbClr val="FF0000"/>
                </a:solidFill>
              </a:rPr>
              <a:t> </a:t>
            </a:r>
            <a:r>
              <a:rPr lang="da-DK" sz="1600" dirty="0" smtClean="0"/>
              <a:t>Forretningsplanen</a:t>
            </a:r>
          </a:p>
          <a:p>
            <a:pPr>
              <a:lnSpc>
                <a:spcPct val="115000"/>
              </a:lnSpc>
            </a:pPr>
            <a:r>
              <a:rPr lang="da-DK" sz="1600" dirty="0" err="1" smtClean="0"/>
              <a:t>Porter’s</a:t>
            </a:r>
            <a:r>
              <a:rPr lang="da-DK" sz="1600" dirty="0" smtClean="0"/>
              <a:t> 5</a:t>
            </a:r>
          </a:p>
          <a:p>
            <a:pPr>
              <a:lnSpc>
                <a:spcPct val="115000"/>
              </a:lnSpc>
            </a:pPr>
            <a:r>
              <a:rPr lang="da-DK" sz="1600" dirty="0" smtClean="0"/>
              <a:t>Virk.dk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dirty="0" smtClean="0"/>
              <a:t>Iværksættertesten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dirty="0" smtClean="0"/>
              <a:t>Basis forretningsplan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75841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BACD-F995-4893-B5A1-643DD8F0896F}" type="datetime2">
              <a:rPr lang="da-DK" smtClean="0"/>
              <a:t>18. marts 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 HEnt 7 -  Paradokser i spil - Forretningsplanen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4715-71BA-444D-8B76-3AFCF3E1D880}" type="slidenum">
              <a:rPr lang="da-DK" smtClean="0"/>
              <a:t>5</a:t>
            </a:fld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2195736" y="764704"/>
            <a:ext cx="6624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da-DK" sz="2400" dirty="0">
                <a:solidFill>
                  <a:srgbClr val="FF0000"/>
                </a:solidFill>
                <a:latin typeface="Calibri" panose="020F0502020204030204" pitchFamily="34" charset="0"/>
              </a:rPr>
              <a:t>Ressourcer</a:t>
            </a:r>
            <a:endParaRPr lang="da-DK" sz="20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Udnytte; Eksisterende ressourcer</a:t>
            </a:r>
            <a:endParaRPr lang="da-DK" sz="20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Udforske; Nye ressourcer</a:t>
            </a:r>
            <a:endParaRPr lang="da-DK" sz="20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FF0000"/>
                </a:solidFill>
                <a:latin typeface="Calibri" panose="020F0502020204030204" pitchFamily="34" charset="0"/>
              </a:rPr>
              <a:t>Netværk</a:t>
            </a:r>
            <a:endParaRPr lang="da-DK" sz="20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Rationelt; Effektiv</a:t>
            </a:r>
            <a:endParaRPr lang="da-DK" sz="20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Indlejet</a:t>
            </a:r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; Social</a:t>
            </a:r>
            <a:endParaRPr lang="da-DK" sz="20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FF0000"/>
                </a:solidFill>
                <a:latin typeface="Calibri" panose="020F0502020204030204" pitchFamily="34" charset="0"/>
              </a:rPr>
              <a:t>Forretningsplanen</a:t>
            </a:r>
            <a:endParaRPr lang="da-DK" sz="20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Styringsredskab</a:t>
            </a:r>
            <a:endParaRPr lang="da-DK" sz="20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Kreativitetsbremse</a:t>
            </a:r>
            <a:endParaRPr lang="da-DK" sz="20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FF0000"/>
                </a:solidFill>
                <a:latin typeface="Calibri" panose="020F0502020204030204" pitchFamily="34" charset="0"/>
              </a:rPr>
              <a:t>Intrapreneurship</a:t>
            </a:r>
            <a:endParaRPr lang="da-DK" sz="20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Top-</a:t>
            </a:r>
            <a:r>
              <a:rPr lang="da-DK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down</a:t>
            </a:r>
            <a:endParaRPr lang="da-DK" sz="20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Bottom</a:t>
            </a:r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-up</a:t>
            </a:r>
            <a:endParaRPr lang="da-DK" sz="20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FF0000"/>
                </a:solidFill>
                <a:latin typeface="Calibri" panose="020F0502020204030204" pitchFamily="34" charset="0"/>
              </a:rPr>
              <a:t>Socialt entrepreneurship</a:t>
            </a:r>
            <a:endParaRPr lang="da-DK" sz="20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Forretning</a:t>
            </a:r>
            <a:endParaRPr lang="da-DK" sz="2000" dirty="0">
              <a:latin typeface="Arial" panose="020B0604020202020204" pitchFamily="34" charset="0"/>
            </a:endParaRPr>
          </a:p>
          <a:p>
            <a:pPr fontAlgn="t"/>
            <a:r>
              <a:rPr lang="da-DK" sz="2400" dirty="0">
                <a:solidFill>
                  <a:srgbClr val="000000"/>
                </a:solidFill>
                <a:latin typeface="Calibri" panose="020F0502020204030204" pitchFamily="34" charset="0"/>
              </a:rPr>
              <a:t>Bedre verden</a:t>
            </a:r>
            <a:endParaRPr lang="da-DK" sz="2000" dirty="0">
              <a:latin typeface="Arial" panose="020B060402020202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0" y="2036298"/>
            <a:ext cx="200360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dirty="0" smtClean="0"/>
          </a:p>
          <a:p>
            <a:r>
              <a:rPr lang="da-DK" sz="1600" dirty="0"/>
              <a:t>O</a:t>
            </a:r>
            <a:r>
              <a:rPr lang="da-DK" sz="1600" dirty="0" smtClean="0"/>
              <a:t>psamling</a:t>
            </a:r>
            <a:endParaRPr lang="da-DK" sz="1600" dirty="0" smtClean="0"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a-DK" sz="1600" dirty="0">
                <a:solidFill>
                  <a:srgbClr val="FF0000"/>
                </a:solidFill>
                <a:cs typeface="Times New Roman"/>
              </a:rPr>
              <a:t>Entreprenørskabets Paradokser</a:t>
            </a:r>
            <a:r>
              <a:rPr lang="da-DK" sz="1600" dirty="0" smtClean="0">
                <a:solidFill>
                  <a:srgbClr val="FF0000"/>
                </a:solidFill>
              </a:rPr>
              <a:t> </a:t>
            </a:r>
            <a:r>
              <a:rPr lang="da-DK" sz="1600" dirty="0" smtClean="0"/>
              <a:t>Forretningsplanen</a:t>
            </a:r>
          </a:p>
          <a:p>
            <a:pPr>
              <a:lnSpc>
                <a:spcPct val="115000"/>
              </a:lnSpc>
            </a:pPr>
            <a:r>
              <a:rPr lang="da-DK" sz="1600" dirty="0" smtClean="0"/>
              <a:t>Gruppeopgave</a:t>
            </a:r>
            <a:endParaRPr lang="da-DK" sz="1600" dirty="0"/>
          </a:p>
        </p:txBody>
      </p:sp>
      <p:sp>
        <p:nvSpPr>
          <p:cNvPr id="7" name="Rektangel 6"/>
          <p:cNvSpPr/>
          <p:nvPr/>
        </p:nvSpPr>
        <p:spPr>
          <a:xfrm>
            <a:off x="0" y="2036298"/>
            <a:ext cx="20036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dirty="0" smtClean="0"/>
          </a:p>
          <a:p>
            <a:r>
              <a:rPr lang="da-DK" sz="1600" dirty="0" smtClean="0"/>
              <a:t>Opsamling</a:t>
            </a:r>
            <a:endParaRPr lang="da-DK" sz="1600" dirty="0" smtClean="0"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a-DK" sz="1600" dirty="0" smtClean="0">
                <a:solidFill>
                  <a:srgbClr val="FF0000"/>
                </a:solidFill>
                <a:cs typeface="Times New Roman"/>
              </a:rPr>
              <a:t>Entreprenørskabets Paradokser</a:t>
            </a:r>
            <a:r>
              <a:rPr lang="da-DK" sz="1600" dirty="0" smtClean="0">
                <a:solidFill>
                  <a:srgbClr val="FF0000"/>
                </a:solidFill>
              </a:rPr>
              <a:t> </a:t>
            </a:r>
            <a:r>
              <a:rPr lang="da-DK" sz="1600" dirty="0" smtClean="0"/>
              <a:t>Forretningsplanen</a:t>
            </a:r>
          </a:p>
          <a:p>
            <a:pPr>
              <a:lnSpc>
                <a:spcPct val="115000"/>
              </a:lnSpc>
            </a:pPr>
            <a:r>
              <a:rPr lang="da-DK" sz="1600" dirty="0" err="1" smtClean="0"/>
              <a:t>Porter’s</a:t>
            </a:r>
            <a:r>
              <a:rPr lang="da-DK" sz="1600" dirty="0" smtClean="0"/>
              <a:t> 5</a:t>
            </a:r>
          </a:p>
          <a:p>
            <a:pPr>
              <a:lnSpc>
                <a:spcPct val="115000"/>
              </a:lnSpc>
            </a:pPr>
            <a:r>
              <a:rPr lang="da-DK" sz="1600" dirty="0" smtClean="0"/>
              <a:t>Virk.dk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dirty="0" smtClean="0"/>
              <a:t>Iværksættertesten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dirty="0" smtClean="0"/>
              <a:t>Basis forretningsplan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17307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B283-2DBE-4CF7-8B7E-F5482E68C270}" type="datetime2">
              <a:rPr lang="da-DK" smtClean="0"/>
              <a:t>18. marts 2019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17 HEnt 7 -  Paradokser i spil - Forretningsplanen</a:t>
            </a:r>
            <a:endParaRPr lang="en-US" dirty="0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1755940" y="332656"/>
            <a:ext cx="7568588" cy="604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da-DK" sz="2000" dirty="0" smtClean="0">
                <a:cs typeface="Times New Roman"/>
              </a:rPr>
              <a:t>Entreprenørskabets paradokser</a:t>
            </a:r>
            <a:endParaRPr lang="da-DK" sz="2000" dirty="0">
              <a:cs typeface="Times New Roman"/>
            </a:endParaRPr>
          </a:p>
          <a:p>
            <a:pPr>
              <a:buNone/>
            </a:pPr>
            <a:r>
              <a:rPr lang="da-DK" sz="2000" dirty="0" smtClean="0"/>
              <a:t>Placér </a:t>
            </a:r>
            <a:r>
              <a:rPr lang="da-DK" sz="2000" dirty="0"/>
              <a:t>dig selv </a:t>
            </a:r>
            <a:r>
              <a:rPr lang="da-DK" sz="2000" dirty="0" smtClean="0"/>
              <a:t>i </a:t>
            </a:r>
            <a:r>
              <a:rPr lang="da-DK" sz="2000" dirty="0"/>
              <a:t>figur 11.1. </a:t>
            </a:r>
            <a:r>
              <a:rPr lang="da-DK" sz="2000" dirty="0" smtClean="0"/>
              <a:t>(10 min.)</a:t>
            </a:r>
          </a:p>
          <a:p>
            <a:pPr>
              <a:buNone/>
            </a:pPr>
            <a:r>
              <a:rPr lang="da-DK" sz="2000" dirty="0" smtClean="0"/>
              <a:t>Sammenlign din positionering med dine gruppemedlemmer. Hvilken indsigt giver denne sammenligning? </a:t>
            </a:r>
            <a:endParaRPr lang="da-DK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28855" r="6994" b="25719"/>
          <a:stretch/>
        </p:blipFill>
        <p:spPr bwMode="auto">
          <a:xfrm>
            <a:off x="1773990" y="1916832"/>
            <a:ext cx="6830458" cy="411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0" y="2036298"/>
            <a:ext cx="20036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dirty="0" smtClean="0"/>
          </a:p>
          <a:p>
            <a:r>
              <a:rPr lang="da-DK" sz="1600" dirty="0" smtClean="0"/>
              <a:t>Opsamling</a:t>
            </a:r>
            <a:endParaRPr lang="da-DK" sz="1600" dirty="0" smtClean="0"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a-DK" sz="1600" dirty="0" smtClean="0">
                <a:solidFill>
                  <a:srgbClr val="FF0000"/>
                </a:solidFill>
                <a:cs typeface="Times New Roman"/>
              </a:rPr>
              <a:t>Entreprenørskabets Paradokser</a:t>
            </a:r>
            <a:r>
              <a:rPr lang="da-DK" sz="1600" dirty="0" smtClean="0">
                <a:solidFill>
                  <a:srgbClr val="FF0000"/>
                </a:solidFill>
              </a:rPr>
              <a:t> </a:t>
            </a:r>
            <a:r>
              <a:rPr lang="da-DK" sz="1600" dirty="0" smtClean="0"/>
              <a:t>Forretningsplanen</a:t>
            </a:r>
          </a:p>
          <a:p>
            <a:pPr>
              <a:lnSpc>
                <a:spcPct val="115000"/>
              </a:lnSpc>
            </a:pPr>
            <a:r>
              <a:rPr lang="da-DK" sz="1600" dirty="0" err="1" smtClean="0"/>
              <a:t>Porter’s</a:t>
            </a:r>
            <a:r>
              <a:rPr lang="da-DK" sz="1600" dirty="0" smtClean="0"/>
              <a:t> 5</a:t>
            </a:r>
          </a:p>
          <a:p>
            <a:pPr>
              <a:lnSpc>
                <a:spcPct val="115000"/>
              </a:lnSpc>
            </a:pPr>
            <a:r>
              <a:rPr lang="da-DK" sz="1600" dirty="0" smtClean="0"/>
              <a:t>Virk.dk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dirty="0" smtClean="0"/>
              <a:t>Iværksættertesten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dirty="0" smtClean="0"/>
              <a:t>Basis forretningsplan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5316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28192" y="44624"/>
            <a:ext cx="7524328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a-DK" sz="2400" dirty="0" smtClean="0"/>
              <a:t>‘Materialet’ vil være et resumé </a:t>
            </a:r>
            <a:r>
              <a:rPr lang="da-DK" sz="2400" dirty="0"/>
              <a:t>a</a:t>
            </a:r>
            <a:r>
              <a:rPr lang="da-DK" sz="2400" dirty="0" smtClean="0"/>
              <a:t>f en forretningsplan/feasibility study/innovationsprojekt og </a:t>
            </a:r>
            <a:r>
              <a:rPr lang="da-DK" sz="2400" dirty="0" smtClean="0">
                <a:solidFill>
                  <a:srgbClr val="FF0000"/>
                </a:solidFill>
              </a:rPr>
              <a:t>kan </a:t>
            </a:r>
            <a:r>
              <a:rPr lang="da-DK" sz="2400" dirty="0" smtClean="0"/>
              <a:t>indeholde bl.a. </a:t>
            </a:r>
          </a:p>
          <a:p>
            <a:r>
              <a:rPr lang="en-US" sz="2400" dirty="0" err="1" smtClean="0"/>
              <a:t>Idégrundlag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Personlige</a:t>
            </a:r>
            <a:r>
              <a:rPr lang="en-US" sz="2400" dirty="0" smtClean="0"/>
              <a:t> </a:t>
            </a:r>
            <a:r>
              <a:rPr lang="en-US" sz="2400" dirty="0" err="1" smtClean="0"/>
              <a:t>ressourcer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Organisering</a:t>
            </a:r>
            <a:r>
              <a:rPr lang="en-US" sz="2400" dirty="0" smtClean="0"/>
              <a:t> </a:t>
            </a:r>
            <a:r>
              <a:rPr lang="en-US" sz="2400" dirty="0" err="1"/>
              <a:t>af</a:t>
            </a:r>
            <a:r>
              <a:rPr lang="en-US" sz="2400" dirty="0"/>
              <a:t> </a:t>
            </a:r>
            <a:r>
              <a:rPr lang="en-US" sz="2400" dirty="0" err="1"/>
              <a:t>virksomheden</a:t>
            </a:r>
            <a:endParaRPr lang="en-US" sz="2400" dirty="0"/>
          </a:p>
          <a:p>
            <a:r>
              <a:rPr lang="en-US" sz="2400" dirty="0" smtClean="0"/>
              <a:t>SWOT-</a:t>
            </a:r>
            <a:r>
              <a:rPr lang="en-US" sz="2400" dirty="0" err="1" smtClean="0"/>
              <a:t>analyse</a:t>
            </a:r>
            <a:r>
              <a:rPr lang="en-US" sz="2400" dirty="0" smtClean="0"/>
              <a:t> </a:t>
            </a:r>
            <a:r>
              <a:rPr lang="en-US" sz="2400" dirty="0" err="1" smtClean="0"/>
              <a:t>på</a:t>
            </a:r>
            <a:r>
              <a:rPr lang="en-US" sz="2400" dirty="0" smtClean="0"/>
              <a:t> basis </a:t>
            </a:r>
            <a:r>
              <a:rPr lang="en-US" sz="2400" dirty="0" err="1" smtClean="0"/>
              <a:t>af</a:t>
            </a:r>
            <a:r>
              <a:rPr lang="en-US" sz="2400" dirty="0" smtClean="0"/>
              <a:t> interne (Canvas) </a:t>
            </a:r>
            <a:r>
              <a:rPr lang="en-US" sz="2400" dirty="0" err="1" smtClean="0"/>
              <a:t>og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eksterne</a:t>
            </a:r>
            <a:r>
              <a:rPr lang="en-US" sz="2400" dirty="0" smtClean="0"/>
              <a:t> (Porters 5, PEST, BMG FMs </a:t>
            </a:r>
            <a:r>
              <a:rPr lang="en-US" sz="2400" dirty="0" err="1" smtClean="0"/>
              <a:t>omgivelser</a:t>
            </a:r>
            <a:r>
              <a:rPr lang="en-US" sz="2400" dirty="0" smtClean="0"/>
              <a:t>) </a:t>
            </a:r>
            <a:r>
              <a:rPr lang="en-US" sz="2400" dirty="0" err="1" smtClean="0"/>
              <a:t>analyser</a:t>
            </a:r>
            <a:endParaRPr lang="en-US" sz="2400" dirty="0" smtClean="0"/>
          </a:p>
          <a:p>
            <a:r>
              <a:rPr lang="en-US" sz="2400" dirty="0" err="1" smtClean="0"/>
              <a:t>Markedsføring</a:t>
            </a:r>
            <a:r>
              <a:rPr lang="en-US" sz="2400" dirty="0" smtClean="0"/>
              <a:t> (</a:t>
            </a:r>
            <a:r>
              <a:rPr lang="en-US" sz="2400" dirty="0" err="1" smtClean="0"/>
              <a:t>smp</a:t>
            </a:r>
            <a:r>
              <a:rPr lang="en-US" sz="2400" dirty="0" smtClean="0"/>
              <a:t> </a:t>
            </a:r>
            <a:r>
              <a:rPr lang="en-US" sz="2400" dirty="0" err="1" smtClean="0"/>
              <a:t>og</a:t>
            </a:r>
            <a:r>
              <a:rPr lang="en-US" sz="2400" dirty="0" smtClean="0"/>
              <a:t> 4/7 P)</a:t>
            </a:r>
          </a:p>
          <a:p>
            <a:r>
              <a:rPr lang="en-US" sz="2400" dirty="0" err="1" smtClean="0"/>
              <a:t>Udvikling</a:t>
            </a:r>
            <a:r>
              <a:rPr lang="en-US" sz="2400" dirty="0" smtClean="0"/>
              <a:t> </a:t>
            </a:r>
            <a:r>
              <a:rPr lang="en-US" sz="2400" dirty="0" err="1" smtClean="0"/>
              <a:t>og</a:t>
            </a:r>
            <a:r>
              <a:rPr lang="en-US" sz="2400" dirty="0" smtClean="0"/>
              <a:t> </a:t>
            </a:r>
            <a:r>
              <a:rPr lang="en-US" sz="2400" dirty="0" err="1" smtClean="0"/>
              <a:t>skalérbarhed</a:t>
            </a:r>
            <a:endParaRPr lang="en-US" sz="2400" dirty="0" smtClean="0"/>
          </a:p>
          <a:p>
            <a:r>
              <a:rPr lang="en-US" sz="2400" dirty="0" err="1" smtClean="0"/>
              <a:t>Budgetter</a:t>
            </a:r>
            <a:endParaRPr lang="en-US" sz="2400" dirty="0" smtClean="0"/>
          </a:p>
          <a:p>
            <a:r>
              <a:rPr lang="en-US" sz="2400" dirty="0" err="1" smtClean="0"/>
              <a:t>Finansiering</a:t>
            </a:r>
            <a:endParaRPr lang="en-US" sz="2400" dirty="0" smtClean="0"/>
          </a:p>
          <a:p>
            <a:pPr>
              <a:buNone/>
            </a:pPr>
            <a:r>
              <a:rPr lang="da-DK" sz="2400" dirty="0" smtClean="0"/>
              <a:t>En </a:t>
            </a:r>
            <a:r>
              <a:rPr lang="en-US" sz="2400" dirty="0" smtClean="0"/>
              <a:t>Feasibility study/</a:t>
            </a:r>
            <a:r>
              <a:rPr lang="da-DK" sz="2400" dirty="0" smtClean="0"/>
              <a:t>forundersøgelse skal afklare, om en forretningsidé er </a:t>
            </a:r>
            <a:r>
              <a:rPr lang="da-DK" sz="2400" dirty="0"/>
              <a:t>‘</a:t>
            </a:r>
            <a:r>
              <a:rPr lang="da-DK" sz="2400" dirty="0" err="1"/>
              <a:t>feasible</a:t>
            </a:r>
            <a:r>
              <a:rPr lang="da-DK" sz="2400" dirty="0"/>
              <a:t>’ (</a:t>
            </a:r>
            <a:r>
              <a:rPr lang="da-DK" sz="2400" dirty="0" err="1"/>
              <a:t>ladesiggørligt</a:t>
            </a:r>
            <a:r>
              <a:rPr lang="da-DK" sz="2400" dirty="0"/>
              <a:t>) </a:t>
            </a:r>
            <a:r>
              <a:rPr lang="da-DK" sz="2400" dirty="0" smtClean="0"/>
              <a:t>og er skridtet før en egentlig forretningsplan. </a:t>
            </a:r>
          </a:p>
          <a:p>
            <a:pPr>
              <a:buNone/>
            </a:pPr>
            <a:r>
              <a:rPr lang="da-DK" sz="2400" dirty="0" smtClean="0"/>
              <a:t>En innovationsprojekt er en </a:t>
            </a:r>
            <a:r>
              <a:rPr lang="da-DK" sz="2400" dirty="0" err="1" smtClean="0"/>
              <a:t>intrapreneuriel</a:t>
            </a:r>
            <a:r>
              <a:rPr lang="da-DK" sz="2400" dirty="0" smtClean="0"/>
              <a:t> approach</a:t>
            </a:r>
            <a:endParaRPr lang="en-US" sz="240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0CFE-46F5-4BAC-81F3-15AFEF508798}" type="datetime2">
              <a:rPr lang="da-DK" smtClean="0"/>
              <a:t>18. marts 2019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HEnt 7 -  Paradokser i spil - Forretningsplanen</a:t>
            </a:r>
            <a:endParaRPr lang="en-US" dirty="0"/>
          </a:p>
        </p:txBody>
      </p:sp>
      <p:sp>
        <p:nvSpPr>
          <p:cNvPr id="7" name="Rektangel 6"/>
          <p:cNvSpPr/>
          <p:nvPr/>
        </p:nvSpPr>
        <p:spPr>
          <a:xfrm>
            <a:off x="0" y="2036298"/>
            <a:ext cx="20036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dirty="0" smtClean="0"/>
          </a:p>
          <a:p>
            <a:r>
              <a:rPr lang="da-DK" sz="1600" dirty="0" smtClean="0"/>
              <a:t>Opsamling</a:t>
            </a:r>
            <a:endParaRPr lang="da-DK" sz="1600" dirty="0" smtClean="0"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a-DK" sz="1600" dirty="0" smtClean="0">
                <a:cs typeface="Times New Roman"/>
              </a:rPr>
              <a:t>Entreprenørskabets Paradokser</a:t>
            </a:r>
            <a:r>
              <a:rPr lang="da-DK" sz="1600" dirty="0" smtClean="0"/>
              <a:t> </a:t>
            </a:r>
            <a:r>
              <a:rPr lang="da-DK" sz="1600" dirty="0" smtClean="0">
                <a:solidFill>
                  <a:srgbClr val="FF0000"/>
                </a:solidFill>
              </a:rPr>
              <a:t>Forretningsplanen</a:t>
            </a:r>
          </a:p>
          <a:p>
            <a:pPr>
              <a:lnSpc>
                <a:spcPct val="115000"/>
              </a:lnSpc>
            </a:pPr>
            <a:r>
              <a:rPr lang="da-DK" sz="1600" dirty="0" err="1" smtClean="0"/>
              <a:t>Porter’s</a:t>
            </a:r>
            <a:r>
              <a:rPr lang="da-DK" sz="1600" dirty="0" smtClean="0"/>
              <a:t> 5</a:t>
            </a:r>
          </a:p>
          <a:p>
            <a:pPr>
              <a:lnSpc>
                <a:spcPct val="115000"/>
              </a:lnSpc>
            </a:pPr>
            <a:r>
              <a:rPr lang="da-DK" sz="1600" dirty="0" smtClean="0"/>
              <a:t>Virk.dk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dirty="0" smtClean="0"/>
              <a:t>Iværksættertesten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dirty="0" smtClean="0"/>
              <a:t>Basis forretningsplan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8317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5275-E4A6-4110-8656-D172345705E5}" type="datetime2">
              <a:rPr lang="da-DK" smtClean="0"/>
              <a:t>18. marts 2019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 HEnt 7 -  Paradokser i spil - Forretningsplanen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 descr="Billedresul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41082"/>
            <a:ext cx="6827911" cy="370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2051720" y="908720"/>
            <a:ext cx="709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Brug </a:t>
            </a:r>
            <a:r>
              <a:rPr lang="da-DK" dirty="0" err="1" smtClean="0"/>
              <a:t>Porter’s</a:t>
            </a:r>
            <a:r>
              <a:rPr lang="da-DK" dirty="0" smtClean="0"/>
              <a:t> 5 til at analysere jeres branche og finde evt. trusler (SWOT)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0" y="2036298"/>
            <a:ext cx="20036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dirty="0" smtClean="0"/>
          </a:p>
          <a:p>
            <a:r>
              <a:rPr lang="da-DK" sz="1600" dirty="0" smtClean="0"/>
              <a:t>Opsamling</a:t>
            </a:r>
            <a:endParaRPr lang="da-DK" sz="1600" dirty="0" smtClean="0"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a-DK" sz="1600" dirty="0" smtClean="0">
                <a:cs typeface="Times New Roman"/>
              </a:rPr>
              <a:t>Entreprenørskabets Paradokser</a:t>
            </a:r>
            <a:r>
              <a:rPr lang="da-DK" sz="1600" dirty="0" smtClean="0"/>
              <a:t> Forretningsplanen</a:t>
            </a:r>
          </a:p>
          <a:p>
            <a:pPr>
              <a:lnSpc>
                <a:spcPct val="115000"/>
              </a:lnSpc>
            </a:pPr>
            <a:r>
              <a:rPr lang="da-DK" sz="1600" dirty="0" err="1" smtClean="0">
                <a:solidFill>
                  <a:srgbClr val="FF0000"/>
                </a:solidFill>
              </a:rPr>
              <a:t>Porter’s</a:t>
            </a:r>
            <a:r>
              <a:rPr lang="da-DK" sz="1600" dirty="0" smtClean="0">
                <a:solidFill>
                  <a:srgbClr val="FF0000"/>
                </a:solidFill>
              </a:rPr>
              <a:t> 5</a:t>
            </a:r>
          </a:p>
          <a:p>
            <a:pPr>
              <a:lnSpc>
                <a:spcPct val="115000"/>
              </a:lnSpc>
            </a:pPr>
            <a:r>
              <a:rPr lang="da-DK" sz="1600" dirty="0" smtClean="0"/>
              <a:t>Virk.dk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dirty="0" smtClean="0"/>
              <a:t>Iværksættertesten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dirty="0" smtClean="0"/>
              <a:t>Basis forretningsplan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150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3FD-B2A1-4CE1-AC55-D76829A4A49F}" type="datetime2">
              <a:rPr lang="da-DK" smtClean="0"/>
              <a:t>18. marts 2019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17 HEnt 7 -  Paradokser i spil - Forretningsplanen</a:t>
            </a:r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0DBA5-F823-4B9E-ACF1-522F50B5F2F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https://www.mindtools.com/media/Diagrams/porters-five-forces-1-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2149"/>
            <a:ext cx="6840760" cy="684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0" y="2036298"/>
            <a:ext cx="20036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dirty="0" smtClean="0"/>
          </a:p>
          <a:p>
            <a:r>
              <a:rPr lang="da-DK" sz="1600" dirty="0" smtClean="0"/>
              <a:t>Opsamling</a:t>
            </a:r>
            <a:endParaRPr lang="da-DK" sz="1600" dirty="0" smtClean="0"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a-DK" sz="1600" dirty="0" smtClean="0">
                <a:cs typeface="Times New Roman"/>
              </a:rPr>
              <a:t>Entreprenørskabets Paradokser</a:t>
            </a:r>
            <a:r>
              <a:rPr lang="da-DK" sz="1600" dirty="0" smtClean="0"/>
              <a:t> Forretningsplanen</a:t>
            </a:r>
          </a:p>
          <a:p>
            <a:pPr>
              <a:lnSpc>
                <a:spcPct val="115000"/>
              </a:lnSpc>
            </a:pPr>
            <a:r>
              <a:rPr lang="da-DK" sz="1600" dirty="0" err="1" smtClean="0">
                <a:solidFill>
                  <a:srgbClr val="FF0000"/>
                </a:solidFill>
              </a:rPr>
              <a:t>Porter’s</a:t>
            </a:r>
            <a:r>
              <a:rPr lang="da-DK" sz="1600" dirty="0" smtClean="0">
                <a:solidFill>
                  <a:srgbClr val="FF0000"/>
                </a:solidFill>
              </a:rPr>
              <a:t> 5</a:t>
            </a:r>
          </a:p>
          <a:p>
            <a:pPr>
              <a:lnSpc>
                <a:spcPct val="115000"/>
              </a:lnSpc>
            </a:pPr>
            <a:r>
              <a:rPr lang="da-DK" sz="1600" dirty="0" smtClean="0"/>
              <a:t>Virk.dk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dirty="0" smtClean="0"/>
              <a:t>Iværksættertesten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a-DK" sz="1600" dirty="0" smtClean="0"/>
              <a:t>Basis forretningsplan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8285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520</Words>
  <Application>Microsoft Office PowerPoint</Application>
  <PresentationFormat>Skærmshow (4:3)</PresentationFormat>
  <Paragraphs>171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Kontortema</vt:lpstr>
      <vt:lpstr> Humanistisk Entrepreneurship 7   Forretningsmodeller Paradokser i spil  Forretningsplanen 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Humanistisk Entrepreneurship 8 Forretningsplanen</dc:title>
  <dc:creator>e</dc:creator>
  <cp:lastModifiedBy>e</cp:lastModifiedBy>
  <cp:revision>41</cp:revision>
  <dcterms:created xsi:type="dcterms:W3CDTF">2015-03-26T05:59:32Z</dcterms:created>
  <dcterms:modified xsi:type="dcterms:W3CDTF">2019-03-18T16:12:45Z</dcterms:modified>
</cp:coreProperties>
</file>